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3" r:id="rId8"/>
    <p:sldId id="332" r:id="rId9"/>
    <p:sldId id="298" r:id="rId10"/>
    <p:sldId id="262" r:id="rId11"/>
    <p:sldId id="334" r:id="rId12"/>
    <p:sldId id="263" r:id="rId13"/>
    <p:sldId id="335" r:id="rId14"/>
    <p:sldId id="299" r:id="rId15"/>
    <p:sldId id="302" r:id="rId16"/>
    <p:sldId id="264" r:id="rId17"/>
    <p:sldId id="266" r:id="rId18"/>
    <p:sldId id="336" r:id="rId19"/>
    <p:sldId id="265" r:id="rId20"/>
    <p:sldId id="276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4" d="100"/>
          <a:sy n="84" d="100"/>
        </p:scale>
        <p:origin x="86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5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Anastasiia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Trofymova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01/23/2025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C46E-8472-9D08-28F7-3C0F7228834D}"/>
              </a:ext>
            </a:extLst>
          </p:cNvPr>
          <p:cNvSpPr/>
          <p:nvPr/>
        </p:nvSpPr>
        <p:spPr>
          <a:xfrm>
            <a:off x="3804000" y="2556019"/>
            <a:ext cx="2951210" cy="378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34F83-E646-F523-79B3-898DDDFAF390}"/>
              </a:ext>
            </a:extLst>
          </p:cNvPr>
          <p:cNvSpPr/>
          <p:nvPr/>
        </p:nvSpPr>
        <p:spPr>
          <a:xfrm>
            <a:off x="3804002" y="4527640"/>
            <a:ext cx="2835661" cy="3883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 &amp;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C13C-145A-E0BE-4E0D-06AD8514F077}"/>
              </a:ext>
            </a:extLst>
          </p:cNvPr>
          <p:cNvSpPr/>
          <p:nvPr/>
        </p:nvSpPr>
        <p:spPr>
          <a:xfrm>
            <a:off x="396442" y="4504212"/>
            <a:ext cx="2835661" cy="401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</a:t>
            </a: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3CB69F57-DDAF-DD82-1C92-7F191101C32D}"/>
              </a:ext>
            </a:extLst>
          </p:cNvPr>
          <p:cNvSpPr/>
          <p:nvPr/>
        </p:nvSpPr>
        <p:spPr>
          <a:xfrm>
            <a:off x="3804002" y="1493658"/>
            <a:ext cx="2951209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Web Sources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8AEEEABC-447A-FB0F-DB70-0A55DE475CAC}"/>
              </a:ext>
            </a:extLst>
          </p:cNvPr>
          <p:cNvSpPr/>
          <p:nvPr/>
        </p:nvSpPr>
        <p:spPr>
          <a:xfrm>
            <a:off x="3804000" y="3508228"/>
            <a:ext cx="2951211" cy="54905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HTML Data</a:t>
            </a:r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8FB5782D-753B-7985-14C9-6987F2B5FB7D}"/>
              </a:ext>
            </a:extLst>
          </p:cNvPr>
          <p:cNvSpPr/>
          <p:nvPr/>
        </p:nvSpPr>
        <p:spPr>
          <a:xfrm>
            <a:off x="3861774" y="5456236"/>
            <a:ext cx="2835661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Launch Data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A7C28BD1-126C-B5ED-6E96-B58F1D6BE9B3}"/>
              </a:ext>
            </a:extLst>
          </p:cNvPr>
          <p:cNvSpPr/>
          <p:nvPr/>
        </p:nvSpPr>
        <p:spPr>
          <a:xfrm>
            <a:off x="396442" y="5429612"/>
            <a:ext cx="2835662" cy="65508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Launch Data</a:t>
            </a:r>
          </a:p>
        </p:txBody>
      </p: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3327C393-3E5C-47A7-E84D-418E3ACC2074}"/>
              </a:ext>
            </a:extLst>
          </p:cNvPr>
          <p:cNvSpPr/>
          <p:nvPr/>
        </p:nvSpPr>
        <p:spPr>
          <a:xfrm>
            <a:off x="228600" y="1497938"/>
            <a:ext cx="2860628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 SpaceX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4C69D-CD4A-2262-8BCF-E7F60CCEC81F}"/>
              </a:ext>
            </a:extLst>
          </p:cNvPr>
          <p:cNvSpPr/>
          <p:nvPr/>
        </p:nvSpPr>
        <p:spPr>
          <a:xfrm>
            <a:off x="242942" y="2558737"/>
            <a:ext cx="2846286" cy="372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Integration</a:t>
            </a:r>
          </a:p>
        </p:txBody>
      </p:sp>
      <p:sp>
        <p:nvSpPr>
          <p:cNvPr id="71" name="Flowchart: Data 70">
            <a:extLst>
              <a:ext uri="{FF2B5EF4-FFF2-40B4-BE49-F238E27FC236}">
                <a16:creationId xmlns:a16="http://schemas.microsoft.com/office/drawing/2014/main" id="{04DDDF95-3E98-DA0F-6682-F941E8E5B7F6}"/>
              </a:ext>
            </a:extLst>
          </p:cNvPr>
          <p:cNvSpPr/>
          <p:nvPr/>
        </p:nvSpPr>
        <p:spPr>
          <a:xfrm>
            <a:off x="371475" y="3487941"/>
            <a:ext cx="2860628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Responses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6E41D6-89D2-C358-369B-655B8075C759}"/>
              </a:ext>
            </a:extLst>
          </p:cNvPr>
          <p:cNvSpPr/>
          <p:nvPr/>
        </p:nvSpPr>
        <p:spPr>
          <a:xfrm>
            <a:off x="7469985" y="1577507"/>
            <a:ext cx="2835662" cy="401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Consolidation</a:t>
            </a:r>
          </a:p>
        </p:txBody>
      </p:sp>
      <p:sp>
        <p:nvSpPr>
          <p:cNvPr id="74" name="Flowchart: Data 73">
            <a:extLst>
              <a:ext uri="{FF2B5EF4-FFF2-40B4-BE49-F238E27FC236}">
                <a16:creationId xmlns:a16="http://schemas.microsoft.com/office/drawing/2014/main" id="{AA775D1C-3ABB-86A4-8705-C33F1675EBC6}"/>
              </a:ext>
            </a:extLst>
          </p:cNvPr>
          <p:cNvSpPr/>
          <p:nvPr/>
        </p:nvSpPr>
        <p:spPr>
          <a:xfrm>
            <a:off x="7469982" y="2417559"/>
            <a:ext cx="2835662" cy="65508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Unified Dataset (CSV/SQL)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1B1FC9-A753-3257-BBA2-1F399058D6E1}"/>
              </a:ext>
            </a:extLst>
          </p:cNvPr>
          <p:cNvCxnSpPr>
            <a:cxnSpLocks/>
          </p:cNvCxnSpPr>
          <p:nvPr/>
        </p:nvCxnSpPr>
        <p:spPr>
          <a:xfrm>
            <a:off x="1815837" y="2024402"/>
            <a:ext cx="0" cy="53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4A9D9EA-E958-0697-6F9A-E835F361B074}"/>
              </a:ext>
            </a:extLst>
          </p:cNvPr>
          <p:cNvCxnSpPr>
            <a:cxnSpLocks/>
            <a:endCxn id="71" idx="1"/>
          </p:cNvCxnSpPr>
          <p:nvPr/>
        </p:nvCxnSpPr>
        <p:spPr>
          <a:xfrm flipH="1">
            <a:off x="1801789" y="2845718"/>
            <a:ext cx="7171" cy="64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C858494-C671-A67F-F42C-71CE416E1D16}"/>
              </a:ext>
            </a:extLst>
          </p:cNvPr>
          <p:cNvCxnSpPr>
            <a:stCxn id="71" idx="4"/>
            <a:endCxn id="14" idx="0"/>
          </p:cNvCxnSpPr>
          <p:nvPr/>
        </p:nvCxnSpPr>
        <p:spPr>
          <a:xfrm>
            <a:off x="1801789" y="4057278"/>
            <a:ext cx="12484" cy="44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95A691A-16B6-64DA-3215-6BDF21432F72}"/>
              </a:ext>
            </a:extLst>
          </p:cNvPr>
          <p:cNvCxnSpPr>
            <a:stCxn id="14" idx="2"/>
            <a:endCxn id="19" idx="1"/>
          </p:cNvCxnSpPr>
          <p:nvPr/>
        </p:nvCxnSpPr>
        <p:spPr>
          <a:xfrm>
            <a:off x="1814273" y="4905850"/>
            <a:ext cx="0" cy="52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B67DB05-46D8-A4B3-3259-563AD045FEDB}"/>
              </a:ext>
            </a:extLst>
          </p:cNvPr>
          <p:cNvCxnSpPr>
            <a:stCxn id="16" idx="4"/>
            <a:endCxn id="4" idx="0"/>
          </p:cNvCxnSpPr>
          <p:nvPr/>
        </p:nvCxnSpPr>
        <p:spPr>
          <a:xfrm flipH="1">
            <a:off x="5279605" y="2062995"/>
            <a:ext cx="2" cy="49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DCEDB66-82BC-A783-0623-769A3B4ABAE7}"/>
              </a:ext>
            </a:extLst>
          </p:cNvPr>
          <p:cNvCxnSpPr>
            <a:stCxn id="4" idx="2"/>
            <a:endCxn id="17" idx="1"/>
          </p:cNvCxnSpPr>
          <p:nvPr/>
        </p:nvCxnSpPr>
        <p:spPr>
          <a:xfrm>
            <a:off x="5279605" y="2934183"/>
            <a:ext cx="1" cy="57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A73D5F-2AA4-A6F2-DECF-EABFB644A3A8}"/>
              </a:ext>
            </a:extLst>
          </p:cNvPr>
          <p:cNvCxnSpPr>
            <a:stCxn id="17" idx="4"/>
          </p:cNvCxnSpPr>
          <p:nvPr/>
        </p:nvCxnSpPr>
        <p:spPr>
          <a:xfrm>
            <a:off x="5279606" y="4057278"/>
            <a:ext cx="1" cy="470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8B41605-0566-E141-86D3-65C3FEBB30D1}"/>
              </a:ext>
            </a:extLst>
          </p:cNvPr>
          <p:cNvCxnSpPr>
            <a:stCxn id="5" idx="2"/>
          </p:cNvCxnSpPr>
          <p:nvPr/>
        </p:nvCxnSpPr>
        <p:spPr>
          <a:xfrm flipH="1">
            <a:off x="5221831" y="4915948"/>
            <a:ext cx="2" cy="54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55B0CE-6F19-F3F8-6944-3D68DA980F70}"/>
              </a:ext>
            </a:extLst>
          </p:cNvPr>
          <p:cNvCxnSpPr>
            <a:stCxn id="73" idx="2"/>
            <a:endCxn id="74" idx="1"/>
          </p:cNvCxnSpPr>
          <p:nvPr/>
        </p:nvCxnSpPr>
        <p:spPr>
          <a:xfrm flipH="1">
            <a:off x="8887813" y="1979145"/>
            <a:ext cx="3" cy="43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4976" y="5104824"/>
            <a:ext cx="4640263" cy="1343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/>
              </a:rPr>
              <a:t>https://github.com/Arsiry/ibm-professional-certificates/blob/main/data-science-capstone-project/lab-2-spacex-data-collection-api.ipynb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C48A04-8118-E01B-7133-24BA8123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9" y="1396150"/>
            <a:ext cx="54610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Utilized SpaceX RESTful API to retrieve structured data on past launches, rockets, payloads, and missions.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en-US" sz="2000" dirty="0"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The API provided a reliable and efficient method to gather detailed information directly from SpaceX’s database.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Key focus: extracting launch details such as launch site, payload mass, orbit type, and mission success.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CE594AF7-A3AB-AC9D-E1AA-15991225D204}"/>
              </a:ext>
            </a:extLst>
          </p:cNvPr>
          <p:cNvSpPr/>
          <p:nvPr/>
        </p:nvSpPr>
        <p:spPr>
          <a:xfrm>
            <a:off x="5646739" y="1567901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SpaceX API Documentation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97570E3-74D5-B45C-25A5-A9B5C206D8F3}"/>
              </a:ext>
            </a:extLst>
          </p:cNvPr>
          <p:cNvSpPr/>
          <p:nvPr/>
        </p:nvSpPr>
        <p:spPr>
          <a:xfrm>
            <a:off x="5646739" y="2396333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Endpoints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EB2AC06-7132-8FD0-E0DE-D62DC2116137}"/>
              </a:ext>
            </a:extLst>
          </p:cNvPr>
          <p:cNvSpPr/>
          <p:nvPr/>
        </p:nvSpPr>
        <p:spPr>
          <a:xfrm>
            <a:off x="5646738" y="3072496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Relevant Endpoints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6561F5A-F40D-53D6-57EA-4460D63A10D9}"/>
              </a:ext>
            </a:extLst>
          </p:cNvPr>
          <p:cNvSpPr/>
          <p:nvPr/>
        </p:nvSpPr>
        <p:spPr>
          <a:xfrm>
            <a:off x="5646738" y="393522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(Python requests)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67EA69F-7A5A-BCE5-C49D-669A5BC1DE77}"/>
              </a:ext>
            </a:extLst>
          </p:cNvPr>
          <p:cNvSpPr/>
          <p:nvPr/>
        </p:nvSpPr>
        <p:spPr>
          <a:xfrm>
            <a:off x="5646740" y="4797948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API Request</a:t>
            </a: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F2CFD405-9C20-4F5C-3B4E-B3145552BD1F}"/>
              </a:ext>
            </a:extLst>
          </p:cNvPr>
          <p:cNvSpPr/>
          <p:nvPr/>
        </p:nvSpPr>
        <p:spPr>
          <a:xfrm>
            <a:off x="5646738" y="5550229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Response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F3141D4-074A-31A4-DA8F-26D16892F889}"/>
              </a:ext>
            </a:extLst>
          </p:cNvPr>
          <p:cNvSpPr/>
          <p:nvPr/>
        </p:nvSpPr>
        <p:spPr>
          <a:xfrm>
            <a:off x="9113839" y="56239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JSON Parsing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4265DFF1-F301-5A17-00E7-82C20FB22563}"/>
              </a:ext>
            </a:extLst>
          </p:cNvPr>
          <p:cNvSpPr/>
          <p:nvPr/>
        </p:nvSpPr>
        <p:spPr>
          <a:xfrm>
            <a:off x="9113838" y="472424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Extracted Key Fields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B885341-FC61-E9B3-E66D-6781AE33EC04}"/>
              </a:ext>
            </a:extLst>
          </p:cNvPr>
          <p:cNvSpPr/>
          <p:nvPr/>
        </p:nvSpPr>
        <p:spPr>
          <a:xfrm>
            <a:off x="9113839" y="400892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Normalization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8142015-CC4C-BE57-E631-7B1A9CAB215F}"/>
              </a:ext>
            </a:extLst>
          </p:cNvPr>
          <p:cNvSpPr/>
          <p:nvPr/>
        </p:nvSpPr>
        <p:spPr>
          <a:xfrm>
            <a:off x="9113839" y="3088180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Tabular Data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9518F2B-D3EF-F0B8-174D-E553F34FE5B5}"/>
              </a:ext>
            </a:extLst>
          </p:cNvPr>
          <p:cNvSpPr/>
          <p:nvPr/>
        </p:nvSpPr>
        <p:spPr>
          <a:xfrm>
            <a:off x="9113838" y="2396333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F5BF40BA-54AC-71C5-858D-00F1A12DE757}"/>
              </a:ext>
            </a:extLst>
          </p:cNvPr>
          <p:cNvSpPr/>
          <p:nvPr/>
        </p:nvSpPr>
        <p:spPr>
          <a:xfrm>
            <a:off x="9113837" y="1563150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CSV/Database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8B88D-8633-6530-A76C-F90C9D49CC01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7018339" y="2116950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240A6-3948-848B-936A-A1840BCC9218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7018338" y="2797971"/>
            <a:ext cx="1" cy="27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BE73FC-ED43-772E-0BAA-507C5EB75422}"/>
              </a:ext>
            </a:extLst>
          </p:cNvPr>
          <p:cNvCxnSpPr>
            <a:stCxn id="10" idx="4"/>
            <a:endCxn id="11" idx="1"/>
          </p:cNvCxnSpPr>
          <p:nvPr/>
        </p:nvCxnSpPr>
        <p:spPr>
          <a:xfrm>
            <a:off x="7018338" y="3621545"/>
            <a:ext cx="0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669AE4-5681-2217-B55C-3DE919BF666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7018338" y="4484271"/>
            <a:ext cx="2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E6E9FA-79F9-DF43-F12D-8DB3D858DBA7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flipH="1">
            <a:off x="7018338" y="5199586"/>
            <a:ext cx="2" cy="35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0D2D5A-8E49-DA4B-7061-F07D13831A53}"/>
              </a:ext>
            </a:extLst>
          </p:cNvPr>
          <p:cNvCxnSpPr>
            <a:stCxn id="15" idx="5"/>
            <a:endCxn id="16" idx="1"/>
          </p:cNvCxnSpPr>
          <p:nvPr/>
        </p:nvCxnSpPr>
        <p:spPr>
          <a:xfrm>
            <a:off x="8115618" y="5824754"/>
            <a:ext cx="998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4E4900-A1DD-14A1-5D8C-96B983970022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H="1" flipV="1">
            <a:off x="10485438" y="5273291"/>
            <a:ext cx="1" cy="35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943F5B-856C-844F-4845-EFF61D3D6A52}"/>
              </a:ext>
            </a:extLst>
          </p:cNvPr>
          <p:cNvCxnSpPr>
            <a:stCxn id="17" idx="1"/>
            <a:endCxn id="18" idx="2"/>
          </p:cNvCxnSpPr>
          <p:nvPr/>
        </p:nvCxnSpPr>
        <p:spPr>
          <a:xfrm flipV="1">
            <a:off x="10485438" y="4410565"/>
            <a:ext cx="1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CF85B3-5D22-E5DD-8386-0CCFBE2BC3DF}"/>
              </a:ext>
            </a:extLst>
          </p:cNvPr>
          <p:cNvCxnSpPr>
            <a:stCxn id="18" idx="0"/>
            <a:endCxn id="19" idx="4"/>
          </p:cNvCxnSpPr>
          <p:nvPr/>
        </p:nvCxnSpPr>
        <p:spPr>
          <a:xfrm flipV="1">
            <a:off x="10485439" y="3637229"/>
            <a:ext cx="0" cy="37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FB160D-E1F9-84F5-5DC5-3D7F8D84868C}"/>
              </a:ext>
            </a:extLst>
          </p:cNvPr>
          <p:cNvCxnSpPr>
            <a:stCxn id="19" idx="1"/>
            <a:endCxn id="20" idx="2"/>
          </p:cNvCxnSpPr>
          <p:nvPr/>
        </p:nvCxnSpPr>
        <p:spPr>
          <a:xfrm flipH="1" flipV="1">
            <a:off x="10485438" y="2797971"/>
            <a:ext cx="1" cy="2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A0B50D-EF0D-BD44-8DC8-CD4E908F0BE3}"/>
              </a:ext>
            </a:extLst>
          </p:cNvPr>
          <p:cNvCxnSpPr>
            <a:stCxn id="20" idx="0"/>
            <a:endCxn id="21" idx="4"/>
          </p:cNvCxnSpPr>
          <p:nvPr/>
        </p:nvCxnSpPr>
        <p:spPr>
          <a:xfrm flipH="1" flipV="1">
            <a:off x="10485437" y="2112199"/>
            <a:ext cx="1" cy="28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1492" y="4891980"/>
            <a:ext cx="5300647" cy="113359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https://github.com/Arsiry/ibm-professional-certificates/blob/main/data-science-capstone-project/lab-1-webscraping.ipynb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7C78B5-D8FE-44CF-8AB5-A328EBAB1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078813"/>
            <a:ext cx="5895975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 was used to collect data from publicly available online sources.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The goal was to extract SpaceX launch data such as launch dates, mission names, rocket types, and outcomes.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Implemented Python libraries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and requests to automate the data extraction process.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5EA2CD1-D714-16F9-8ED4-BB74D0EDC52C}"/>
              </a:ext>
            </a:extLst>
          </p:cNvPr>
          <p:cNvSpPr/>
          <p:nvPr/>
        </p:nvSpPr>
        <p:spPr>
          <a:xfrm>
            <a:off x="6096001" y="160415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Website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C2EBBFE-3D45-E278-069D-2763A4672607}"/>
              </a:ext>
            </a:extLst>
          </p:cNvPr>
          <p:cNvSpPr/>
          <p:nvPr/>
        </p:nvSpPr>
        <p:spPr>
          <a:xfrm>
            <a:off x="6096001" y="2432584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HTML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03B49-2C70-B985-CA0C-A0CF179B9FBE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7467601" y="2153201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07C18739-41B9-630E-2736-A0E2B47722FD}"/>
              </a:ext>
            </a:extLst>
          </p:cNvPr>
          <p:cNvSpPr/>
          <p:nvPr/>
        </p:nvSpPr>
        <p:spPr>
          <a:xfrm>
            <a:off x="6096002" y="3919489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Content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BF655B6-1F9D-24E9-2F94-1C32C72C7D5E}"/>
              </a:ext>
            </a:extLst>
          </p:cNvPr>
          <p:cNvSpPr/>
          <p:nvPr/>
        </p:nvSpPr>
        <p:spPr>
          <a:xfrm>
            <a:off x="6096002" y="474792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with </a:t>
            </a:r>
            <a:r>
              <a:rPr lang="en-US" dirty="0" err="1"/>
              <a:t>BeautifulSoup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1E8F6-1D9A-0A03-E566-3B58301A3722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>
            <a:off x="7467602" y="4468538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1D96DA2A-5AE1-D743-EB2D-208EFB041B48}"/>
              </a:ext>
            </a:extLst>
          </p:cNvPr>
          <p:cNvSpPr/>
          <p:nvPr/>
        </p:nvSpPr>
        <p:spPr>
          <a:xfrm>
            <a:off x="6096003" y="3176036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20D8777-9CE4-4B0D-B4B9-7B9CFCDC7F23}"/>
              </a:ext>
            </a:extLst>
          </p:cNvPr>
          <p:cNvSpPr/>
          <p:nvPr/>
        </p:nvSpPr>
        <p:spPr>
          <a:xfrm>
            <a:off x="6096000" y="54715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Relevant Data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066620A3-082D-36AA-8865-73ACD16E0245}"/>
              </a:ext>
            </a:extLst>
          </p:cNvPr>
          <p:cNvSpPr/>
          <p:nvPr/>
        </p:nvSpPr>
        <p:spPr>
          <a:xfrm>
            <a:off x="9163052" y="54715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and Structure Data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C417AD9F-A7C7-8F7E-E359-0D668F89CDA0}"/>
              </a:ext>
            </a:extLst>
          </p:cNvPr>
          <p:cNvSpPr/>
          <p:nvPr/>
        </p:nvSpPr>
        <p:spPr>
          <a:xfrm>
            <a:off x="9163052" y="4617455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Tabular Format (CSV)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1098D0-E3DA-F321-7C45-00DF1937D4A3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7467601" y="2834222"/>
            <a:ext cx="2" cy="34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7465-2A78-5A2F-DB9E-105B1CF2669A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flipH="1">
            <a:off x="7467602" y="3577674"/>
            <a:ext cx="1" cy="34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616CFD-3CA1-EF31-38DE-0D9334629C80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7467600" y="5149559"/>
            <a:ext cx="2" cy="3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C92422-96C0-C8C9-DAD6-5D4A81F3DA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8839199" y="5672354"/>
            <a:ext cx="323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38E65B-18AB-FECF-81DF-C96823978DB0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V="1">
            <a:off x="10534652" y="5166504"/>
            <a:ext cx="0" cy="30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72" y="4532382"/>
            <a:ext cx="5687939" cy="1117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Abadi" panose="020B0604020104020204"/>
              </a:rPr>
              <a:t>https://github.com/Arsiry/ibm-professional-certificates/blob/main/data-science-capstone-project/lab-3-spacex-data-wrangling.ipynb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0F0C7-08C7-641F-6C85-F3F39CD3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61" y="1529395"/>
            <a:ext cx="568793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wrangling is the process of cleaning, transforming, and structuring raw data to make it ready for analysis.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Focused on handling missing values, fixing inconsistencies, and creating derived fields to enhance the dataset. 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E0344E1D-8972-26BC-9B16-9ADF9846CB0D}"/>
              </a:ext>
            </a:extLst>
          </p:cNvPr>
          <p:cNvSpPr/>
          <p:nvPr/>
        </p:nvSpPr>
        <p:spPr>
          <a:xfrm>
            <a:off x="6096001" y="1529395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066AB96-D37B-9916-C692-0E72D317BD02}"/>
              </a:ext>
            </a:extLst>
          </p:cNvPr>
          <p:cNvSpPr/>
          <p:nvPr/>
        </p:nvSpPr>
        <p:spPr>
          <a:xfrm>
            <a:off x="6096001" y="235782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Inspect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6A7237-7A4F-539D-66E9-33CF6FD0BEF5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7467601" y="2078444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1A329FC9-705C-9744-CABE-0699DA1ECFC0}"/>
              </a:ext>
            </a:extLst>
          </p:cNvPr>
          <p:cNvSpPr/>
          <p:nvPr/>
        </p:nvSpPr>
        <p:spPr>
          <a:xfrm>
            <a:off x="6096001" y="3096463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Issues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2BE9468-4E54-8BD8-795F-EED200552BC5}"/>
              </a:ext>
            </a:extLst>
          </p:cNvPr>
          <p:cNvSpPr/>
          <p:nvPr/>
        </p:nvSpPr>
        <p:spPr>
          <a:xfrm>
            <a:off x="6096001" y="392489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Missing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8E235-342E-3F29-8F72-3083CC94C46E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7467601" y="3645512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6AAA4BB-21AA-333F-F066-39E9943A00A0}"/>
              </a:ext>
            </a:extLst>
          </p:cNvPr>
          <p:cNvSpPr/>
          <p:nvPr/>
        </p:nvSpPr>
        <p:spPr>
          <a:xfrm>
            <a:off x="6096002" y="464280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Correct Data Types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13F422F-9A35-10D8-000D-999D87552013}"/>
              </a:ext>
            </a:extLst>
          </p:cNvPr>
          <p:cNvSpPr/>
          <p:nvPr/>
        </p:nvSpPr>
        <p:spPr>
          <a:xfrm>
            <a:off x="6096002" y="536070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Inconsistencies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CC44EB61-C545-F6E8-7B6B-3A5E77756BD3}"/>
              </a:ext>
            </a:extLst>
          </p:cNvPr>
          <p:cNvSpPr/>
          <p:nvPr/>
        </p:nvSpPr>
        <p:spPr>
          <a:xfrm>
            <a:off x="9305927" y="536070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Derived Features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58A0DD0-FEEF-86C1-94D0-1FB311E9D0C7}"/>
              </a:ext>
            </a:extLst>
          </p:cNvPr>
          <p:cNvSpPr/>
          <p:nvPr/>
        </p:nvSpPr>
        <p:spPr>
          <a:xfrm>
            <a:off x="9305926" y="464280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and Scale</a:t>
            </a: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7862E9B0-0315-62F4-F2C8-ACBB80CAEC17}"/>
              </a:ext>
            </a:extLst>
          </p:cNvPr>
          <p:cNvSpPr/>
          <p:nvPr/>
        </p:nvSpPr>
        <p:spPr>
          <a:xfrm>
            <a:off x="9305925" y="3777484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Cleaned Data (CSV/SQL)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8D9A9-9080-0602-E17D-7EB5BD7B18C4}"/>
              </a:ext>
            </a:extLst>
          </p:cNvPr>
          <p:cNvCxnSpPr>
            <a:stCxn id="6" idx="2"/>
            <a:endCxn id="9" idx="1"/>
          </p:cNvCxnSpPr>
          <p:nvPr/>
        </p:nvCxnSpPr>
        <p:spPr>
          <a:xfrm>
            <a:off x="7467601" y="2759465"/>
            <a:ext cx="0" cy="33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576E52-6B7D-93A7-9A87-DE38CBC386D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67601" y="4326533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E190F2-574A-4AF7-8152-1FAEB481FE6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467602" y="5044439"/>
            <a:ext cx="0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83D966-C10B-FB4D-4832-843B5004EB2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839201" y="5561526"/>
            <a:ext cx="466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31B8C4-7237-97BF-DCC8-85A0F5F1D4CD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H="1" flipV="1">
            <a:off x="10677526" y="5044439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913152-33E9-4551-16A7-D6F4668F1DB3}"/>
              </a:ext>
            </a:extLst>
          </p:cNvPr>
          <p:cNvCxnSpPr>
            <a:stCxn id="15" idx="0"/>
            <a:endCxn id="16" idx="4"/>
          </p:cNvCxnSpPr>
          <p:nvPr/>
        </p:nvCxnSpPr>
        <p:spPr>
          <a:xfrm flipH="1" flipV="1">
            <a:off x="10677525" y="4326533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4361" y="1362301"/>
            <a:ext cx="9359828" cy="831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https://github.com/Arsiry/ibm-professional-certificates/blob/main/data-science-capstone-project/lab-5-eda-dataviz.ipynb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E60B5-D387-E4F1-D79C-46E0A2EF574C}"/>
              </a:ext>
            </a:extLst>
          </p:cNvPr>
          <p:cNvSpPr txBox="1"/>
          <p:nvPr/>
        </p:nvSpPr>
        <p:spPr>
          <a:xfrm>
            <a:off x="770011" y="2181053"/>
            <a:ext cx="520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Abadi" panose="020B0604020104020204"/>
              </a:rPr>
              <a:t>R</a:t>
            </a:r>
            <a:r>
              <a:rPr lang="en-US" b="1" i="0" dirty="0">
                <a:effectLst/>
                <a:latin typeface="Abadi" panose="020B0604020104020204"/>
              </a:rPr>
              <a:t>elationship between Flight Number and Launch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B5BF-01E2-4A3C-7DD9-FAEE180EBF38}"/>
              </a:ext>
            </a:extLst>
          </p:cNvPr>
          <p:cNvSpPr txBox="1"/>
          <p:nvPr/>
        </p:nvSpPr>
        <p:spPr>
          <a:xfrm>
            <a:off x="6993347" y="2199991"/>
            <a:ext cx="462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Payload and Launch Site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9E9835-A025-5F8E-DF09-14B495C0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6" y="2659251"/>
            <a:ext cx="7251193" cy="1508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54DDED-4436-EC1E-1923-56F88D10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39" y="2662781"/>
            <a:ext cx="4421862" cy="1508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7AE47-B77E-3152-AB39-455C9947661B}"/>
              </a:ext>
            </a:extLst>
          </p:cNvPr>
          <p:cNvSpPr txBox="1"/>
          <p:nvPr/>
        </p:nvSpPr>
        <p:spPr>
          <a:xfrm>
            <a:off x="119446" y="4394450"/>
            <a:ext cx="505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</a:t>
            </a:r>
            <a:r>
              <a:rPr lang="en-US" b="1" dirty="0" err="1">
                <a:effectLst/>
                <a:latin typeface="Abadi" panose="020B0604020104020204"/>
              </a:rPr>
              <a:t>FlightNumber</a:t>
            </a:r>
            <a:r>
              <a:rPr lang="en-US" b="1" dirty="0">
                <a:effectLst/>
                <a:latin typeface="Abadi" panose="020B0604020104020204"/>
              </a:rPr>
              <a:t> and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F0DFA5-CF86-E501-673E-2B808FE9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97" y="4890542"/>
            <a:ext cx="4580627" cy="1536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CB32FB-AAD4-043B-AB1C-C45346B3D525}"/>
              </a:ext>
            </a:extLst>
          </p:cNvPr>
          <p:cNvSpPr txBox="1"/>
          <p:nvPr/>
        </p:nvSpPr>
        <p:spPr>
          <a:xfrm>
            <a:off x="5433923" y="4394450"/>
            <a:ext cx="49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badi" panose="020B0604020104020204"/>
              </a:rPr>
              <a:t>The relationship between Payload and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938936-C3BB-F6EF-097E-E35C16877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23" y="4841820"/>
            <a:ext cx="4871087" cy="16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4361" y="1362301"/>
            <a:ext cx="9359828" cy="831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https://github.com/Arsiry/ibm-professional-certificates/blob/main/data-science-capstone-project/lab-5-eda-dataviz.ipynb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7D10A-8318-2F49-FC9B-BAB477497A45}"/>
              </a:ext>
            </a:extLst>
          </p:cNvPr>
          <p:cNvSpPr txBox="1"/>
          <p:nvPr/>
        </p:nvSpPr>
        <p:spPr>
          <a:xfrm>
            <a:off x="770200" y="2425709"/>
            <a:ext cx="5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success rate of each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4ACB5F-4280-7775-B809-B459890F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4" y="2795041"/>
            <a:ext cx="5287023" cy="2929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7AE47-B77E-3152-AB39-455C9947661B}"/>
              </a:ext>
            </a:extLst>
          </p:cNvPr>
          <p:cNvSpPr txBox="1"/>
          <p:nvPr/>
        </p:nvSpPr>
        <p:spPr>
          <a:xfrm>
            <a:off x="6874475" y="2425709"/>
            <a:ext cx="505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T</a:t>
            </a:r>
            <a:r>
              <a:rPr lang="en-US" b="1" dirty="0">
                <a:effectLst/>
                <a:latin typeface="Abadi" panose="020B0604020104020204"/>
              </a:rPr>
              <a:t>he launch success yearly trend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B4424-3C52-A31D-A859-1747CC8B9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04" y="2911769"/>
            <a:ext cx="5076368" cy="28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https://github.com/Arsiry/ibm-professional-certificates/blob/main/data-science-capstone-project/lab-4-eda-sql.ipynb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https://github.com/Arsiry/ibm-professional-certificates/blob/main/data-science-capstone-project/lab-6-launch-site-location.ipynb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https://github.com/Arsiry/ibm-professional-certificates/blob/main/data-science-capstone-project/lab-7-SpaceX-ml-prediction.ipynb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A50BFE-E97F-E182-890C-01A10B6B6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305342"/>
            <a:ext cx="6229350" cy="429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Utilized web scraping techniques to extract SpaceX launch data from an online source.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Processed and stored the collected data for analysis and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Collection Using APIs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Accessed SpaceX data through APIs to collect detailed information about launches.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Implemented data normalization and structured the collected information for further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Wrangling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Cleaned and preprocessed SpaceX data to handle missing values, inconsistencies, and redundancies.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Transformed data into a structured format suitable for analytical and machine learning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B795A-BD35-F0B4-666C-BC3469452FC1}"/>
              </a:ext>
            </a:extLst>
          </p:cNvPr>
          <p:cNvSpPr txBox="1"/>
          <p:nvPr/>
        </p:nvSpPr>
        <p:spPr>
          <a:xfrm>
            <a:off x="6229350" y="1253349"/>
            <a:ext cx="59626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Exploratory Data Analysis (SQL)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Leveraged SQL queries to perform initial exploratory analysis of launch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Identified patterns and key metrics, such as success rates and payload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Exploratory Data Analysis (Visualization)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Conducted visual data analysis using Python libraries like Matplotlib and Seaborn.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Visualized relationships between launch outcomes, payload mass, orbit types, and other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Launch Site Location Analysis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Analyzed geographical launch site data to evaluate site-specific factors affecting launch success.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Used geospatial visualizations to illustrate site effectiveness and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F89B-7AEA-3A0C-A5FD-47E32537B203}"/>
              </a:ext>
            </a:extLst>
          </p:cNvPr>
          <p:cNvSpPr txBox="1"/>
          <p:nvPr/>
        </p:nvSpPr>
        <p:spPr>
          <a:xfrm>
            <a:off x="1640682" y="5604651"/>
            <a:ext cx="8915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Machine Learning Prediction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Developed a classification model to predict the success of SpaceX launches.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Selected and evaluated machine learning algorithms for optimal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Assessed model accuracy and derived actionable insights from predictions.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F89B-7AEA-3A0C-A5FD-47E32537B203}"/>
              </a:ext>
            </a:extLst>
          </p:cNvPr>
          <p:cNvSpPr txBox="1"/>
          <p:nvPr/>
        </p:nvSpPr>
        <p:spPr>
          <a:xfrm>
            <a:off x="770010" y="1558413"/>
            <a:ext cx="106879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 of All Results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Extracted comprehensive datasets through web scraping and APIs for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Identified significant trends, such as correlations between payload mass, orbit type, and launch success.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Visualized key patterns and insights using SQL and advanced visualization techniques.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Demonstrated the importance of launch site selection and its impact on mission outcomes.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Built and evaluated a machine learning model with high accuracy to predict launch success.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Delivered actionable insights for SpaceX’s operational strategy, enabling data-driven decision-making for future launches.</a:t>
            </a:r>
          </a:p>
        </p:txBody>
      </p:sp>
    </p:spTree>
    <p:extLst>
      <p:ext uri="{BB962C8B-B14F-4D97-AF65-F5344CB8AC3E}">
        <p14:creationId xmlns:p14="http://schemas.microsoft.com/office/powerpoint/2010/main" val="239541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9ADDE-9043-EBF0-4981-92262C2E8300}"/>
              </a:ext>
            </a:extLst>
          </p:cNvPr>
          <p:cNvSpPr txBox="1"/>
          <p:nvPr/>
        </p:nvSpPr>
        <p:spPr>
          <a:xfrm>
            <a:off x="397669" y="1436083"/>
            <a:ext cx="55614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Project Background and Context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SpaceX has revolutionized the space industry with its reusable rocket technology, making space exploration more cost-effective and accessible.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The project aims to analyze SpaceX launch data to derive insights and support data-driven decisions for optimizing launch success and operational strategies.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This study leverages data science techniques such as web scraping, API integration, data wrangling, exploratory analysis, and machine learning to uncover valuable insights.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0BD89-EF74-2E88-CA16-310E3FC4A493}"/>
              </a:ext>
            </a:extLst>
          </p:cNvPr>
          <p:cNvSpPr txBox="1"/>
          <p:nvPr/>
        </p:nvSpPr>
        <p:spPr>
          <a:xfrm>
            <a:off x="5959078" y="1407123"/>
            <a:ext cx="60936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Problems You Want to Find Answers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What factors influence the success of a SpaceX launch?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How do payload mass, orbit type, and other variables affect launch outcomes?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Which launch sites are the most effective in ensuring successful missions?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Are there geographical or operational factors contributing to differences in success rates?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Can we predict the success of a SpaceX launch based on historical data?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How accurately can machine learning models forecast launch outcomes?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81586-81EF-7D94-A54C-50B3A98B7948}"/>
              </a:ext>
            </a:extLst>
          </p:cNvPr>
          <p:cNvSpPr txBox="1"/>
          <p:nvPr/>
        </p:nvSpPr>
        <p:spPr>
          <a:xfrm>
            <a:off x="430420" y="1367204"/>
            <a:ext cx="58275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Collection Methodology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Web Scraping:</a:t>
            </a: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Extracted SpaceX launch data from publicly available online sources using Python web scraping libraries.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API Integration:</a:t>
            </a: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Collected additional detailed launch data from SpaceX's API, including payload, orbit, and mission outcome information.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Wrangling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Cleaned and preprocessed raw data to handle: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Missing values.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Data inconsistencies.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Redundancies.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Transformed the dataset into a structured format for further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A8D86-1CBA-7125-FD77-20070B96630D}"/>
              </a:ext>
            </a:extLst>
          </p:cNvPr>
          <p:cNvSpPr txBox="1"/>
          <p:nvPr/>
        </p:nvSpPr>
        <p:spPr>
          <a:xfrm>
            <a:off x="6257925" y="1367204"/>
            <a:ext cx="5715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Processing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Normalized and standardized data fields for consistency.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Created derived columns and features relevant to analysis and predictions (e.g., success/failure indicators, payload categories).</a:t>
            </a:r>
          </a:p>
          <a:p>
            <a:endParaRPr lang="en-US" b="1" dirty="0">
              <a:latin typeface="Abadi" panose="020B0604020104020204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Exploratory Data Analysis (EDA)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SQL-Based Analysis: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Used SQL queries to identify trends, calculate success rates, and analyze payload impacts.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Visualization: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Applied Python visualization libraries (Matplotlib, Seaborn) to uncover patterns and relationships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27726-EE94-99DF-171A-34E74FAA6E55}"/>
              </a:ext>
            </a:extLst>
          </p:cNvPr>
          <p:cNvSpPr txBox="1"/>
          <p:nvPr/>
        </p:nvSpPr>
        <p:spPr>
          <a:xfrm>
            <a:off x="127985" y="1467951"/>
            <a:ext cx="55399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Interactive Visual Analytics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Folium: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Created geospatial visualizations to analyze launch site performance and geographic distribution.</a:t>
            </a:r>
          </a:p>
          <a:p>
            <a:r>
              <a:rPr lang="en-US" b="1" dirty="0" err="1">
                <a:latin typeface="Abadi" panose="020B0604020104020204"/>
                <a:cs typeface="Arial" panose="020B0604020202020204" pitchFamily="34" charset="0"/>
              </a:rPr>
              <a:t>Plotly</a:t>
            </a: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 Dash: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Built interactive dashboards to dynamically explore key insights and trends.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752E5-9894-A155-3E99-E3A210956494}"/>
              </a:ext>
            </a:extLst>
          </p:cNvPr>
          <p:cNvSpPr txBox="1"/>
          <p:nvPr/>
        </p:nvSpPr>
        <p:spPr>
          <a:xfrm>
            <a:off x="5667963" y="1467951"/>
            <a:ext cx="60936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Predictive Analysis Using Classification Models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Building: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Developed machine learning models to classify launch success.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Explored algorithms such as Logistic Regression, Decision Trees, and Support Vector Machines.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Tuning: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Fine-tuned hyperparameters to optimize model performance.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Applied cross-validation techniques to ensure robustness.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Evaluation: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Evaluated models using metrics like accuracy, precision, recall, and F1-score.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Selected the best-performing model for predicting SpaceX launch outcomes.</a:t>
            </a:r>
          </a:p>
        </p:txBody>
      </p:sp>
    </p:spTree>
    <p:extLst>
      <p:ext uri="{BB962C8B-B14F-4D97-AF65-F5344CB8AC3E}">
        <p14:creationId xmlns:p14="http://schemas.microsoft.com/office/powerpoint/2010/main" val="382339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E5E728-02C3-4F25-BA1D-5F6893A0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2" y="1651217"/>
            <a:ext cx="1079598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Collection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Extracted SpaceX launch data from public online sources using Python libraries such 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BeautifulSoup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and requests.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Parsed the HTML content to retrieve relevant information, including launch dates, payloads, orbit types, and mission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API Integration: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Accessed SpaceX's official API to retrieve detailed and structured data on launches.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Fetched additional information, such as rocket types, core reusability, payload masses, and customer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Consolidation: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Merged data from web scraping and API into a unified dataset for consistency.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Ensured data completeness by cross-referencing multiple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Storage: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Stored the collected data in structured formats (e.g., CSV, SQL databases) for easy access and processing during analysis.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</TotalTime>
  <Words>2316</Words>
  <Application>Microsoft Office PowerPoint</Application>
  <PresentationFormat>Widescreen</PresentationFormat>
  <Paragraphs>365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Trofymova, Anastasiia</cp:lastModifiedBy>
  <cp:revision>391</cp:revision>
  <dcterms:created xsi:type="dcterms:W3CDTF">2021-04-29T18:58:34Z</dcterms:created>
  <dcterms:modified xsi:type="dcterms:W3CDTF">2025-01-24T02:28:51Z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